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Default Extension="bin" ContentType="application/vnd.openxmlformats-officedocument.oleObject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11"/>
  </p:notesMasterIdLst>
  <p:sldIdLst>
    <p:sldId id="466" r:id="rId2"/>
    <p:sldId id="467" r:id="rId3"/>
    <p:sldId id="468" r:id="rId4"/>
    <p:sldId id="469" r:id="rId5"/>
    <p:sldId id="470" r:id="rId6"/>
    <p:sldId id="471" r:id="rId7"/>
    <p:sldId id="472" r:id="rId8"/>
    <p:sldId id="490" r:id="rId9"/>
    <p:sldId id="489" r:id="rId1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charset="0"/>
        <a:ea typeface="ヒラギノ角ゴ Pro W3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charset="0"/>
        <a:ea typeface="ヒラギノ角ゴ Pro W3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charset="0"/>
        <a:ea typeface="ヒラギノ角ゴ Pro W3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charset="0"/>
        <a:ea typeface="ヒラギノ角ゴ Pro W3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Grande" charset="0"/>
        <a:ea typeface="ヒラギノ角ゴ Pro W3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Lucida Grande" charset="0"/>
        <a:ea typeface="ヒラギノ角ゴ Pro W3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Lucida Grande" charset="0"/>
        <a:ea typeface="ヒラギノ角ゴ Pro W3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Lucida Grande" charset="0"/>
        <a:ea typeface="ヒラギノ角ゴ Pro W3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Lucida Grande" charset="0"/>
        <a:ea typeface="ヒラギノ角ゴ Pro W3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99"/>
    <a:srgbClr val="000066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1" autoAdjust="0"/>
    <p:restoredTop sz="94660"/>
  </p:normalViewPr>
  <p:slideViewPr>
    <p:cSldViewPr>
      <p:cViewPr>
        <p:scale>
          <a:sx n="70" d="100"/>
          <a:sy n="70" d="100"/>
        </p:scale>
        <p:origin x="-1170" y="-1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media/image1.jpeg>
</file>

<file path=ppt/media/image10.png>
</file>

<file path=ppt/media/image11.wmf>
</file>

<file path=ppt/media/image12.jpeg>
</file>

<file path=ppt/media/image13.jpe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Lucida Grande" pitchFamily="84" charset="0"/>
                <a:ea typeface="ヒラギノ角ゴ Pro W3" pitchFamily="8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Lucida Grande" pitchFamily="84" charset="0"/>
                <a:ea typeface="ヒラギノ角ゴ Pro W3" pitchFamily="8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Lucida Grande" pitchFamily="84" charset="0"/>
                <a:ea typeface="ヒラギノ角ゴ Pro W3" pitchFamily="84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Lucida Grande" pitchFamily="84" charset="0"/>
                <a:ea typeface="ヒラギノ角ゴ Pro W3" pitchFamily="84" charset="-128"/>
              </a:defRPr>
            </a:lvl1pPr>
          </a:lstStyle>
          <a:p>
            <a:pPr>
              <a:defRPr/>
            </a:pPr>
            <a:fld id="{C56515F7-5814-4303-A8F3-0AD5414BD0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Lucida Grande" pitchFamily="84" charset="0"/>
        <a:ea typeface="ヒラギノ角ゴ Pro W3" pitchFamily="84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1026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7411" name="Rectangle 1027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smtClean="0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fld id="{0A8BC0B6-B353-41CC-B876-CDF94B9C351C}" type="slidenum">
              <a:rPr lang="en-US">
                <a:latin typeface="Calibri" pitchFamily="34" charset="0"/>
                <a:ea typeface="MS PGothic" pitchFamily="34" charset="-128"/>
              </a:rPr>
              <a:pPr/>
              <a:t>7</a:t>
            </a:fld>
            <a:endParaRPr lang="en-US">
              <a:latin typeface="Calibri" pitchFamily="34" charset="0"/>
              <a:ea typeface="MS PGothic" pitchFamily="34" charset="-128"/>
            </a:endParaRPr>
          </a:p>
        </p:txBody>
      </p:sp>
      <p:sp>
        <p:nvSpPr>
          <p:cNvPr id="184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defRPr/>
            </a:pPr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, Conten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457200" y="274638"/>
            <a:ext cx="8229600" cy="58515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sz="quarter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57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8200" y="3938588"/>
            <a:ext cx="4038600" cy="21875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 userDrawn="1">
            <p:ph type="dt" sz="quarter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rtlCol="0"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ヒラギノ角ゴ Pro W3" charset="0"/>
              </a:defRPr>
            </a:lvl1pPr>
          </a:lstStyle>
          <a:p>
            <a:pPr>
              <a:defRPr/>
            </a:pPr>
            <a:r>
              <a:rPr lang="en-US"/>
              <a:t>3</a:t>
            </a:r>
            <a:r>
              <a:rPr lang="en-US" baseline="30000"/>
              <a:t>rd</a:t>
            </a:r>
            <a:r>
              <a:rPr lang="en-US"/>
              <a:t>  November 2008</a:t>
            </a:r>
          </a:p>
        </p:txBody>
      </p:sp>
    </p:spTree>
  </p:cSld>
  <p:clrMapOvr>
    <a:masterClrMapping/>
  </p:clrMapOvr>
  <p:transition spd="slow">
    <p:split orient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slow">
    <p:split orient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</p:spTree>
  </p:cSld>
  <p:clrMapOvr>
    <a:masterClrMapping/>
  </p:clrMapOvr>
  <p:transition spd="slow">
    <p:split orient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split orient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slow">
    <p:split orient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slow">
    <p:split orient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12" descr="SCI_PPT_templ4"/>
          <p:cNvPicPr>
            <a:picLocks noChangeAspect="1" noChangeArrowheads="1"/>
          </p:cNvPicPr>
          <p:nvPr userDrawn="1"/>
        </p:nvPicPr>
        <p:blipFill>
          <a:blip r:embed="rId17" cstate="print"/>
          <a:srcRect/>
          <a:stretch>
            <a:fillRect/>
          </a:stretch>
        </p:blipFill>
        <p:spPr bwMode="auto">
          <a:xfrm>
            <a:off x="0" y="0"/>
            <a:ext cx="7162800" cy="1517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13" descr="STFC ISIS Reversed Logo - Large"/>
          <p:cNvPicPr>
            <a:picLocks noChangeAspect="1" noChangeArrowheads="1"/>
          </p:cNvPicPr>
          <p:nvPr userDrawn="1"/>
        </p:nvPicPr>
        <p:blipFill>
          <a:blip r:embed="rId18" cstate="print"/>
          <a:srcRect/>
          <a:stretch>
            <a:fillRect/>
          </a:stretch>
        </p:blipFill>
        <p:spPr bwMode="auto">
          <a:xfrm>
            <a:off x="204788" y="188913"/>
            <a:ext cx="2016125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slow">
    <p:split orient="vert"/>
  </p:transition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  <a:ea typeface="ヒラギノ角ゴ Pro W3" pitchFamily="8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  <a:ea typeface="ヒラギノ角ゴ Pro W3" pitchFamily="8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  <a:ea typeface="ヒラギノ角ゴ Pro W3" pitchFamily="8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  <a:ea typeface="ヒラギノ角ゴ Pro W3" pitchFamily="8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  <a:ea typeface="ヒラギノ角ゴ Pro W3" pitchFamily="84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  <a:ea typeface="ヒラギノ角ゴ Pro W3" pitchFamily="84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  <a:ea typeface="ヒラギノ角ゴ Pro W3" pitchFamily="84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  <a:ea typeface="ヒラギノ角ゴ Pro W3" pitchFamily="84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4.jpeg"/><Relationship Id="rId5" Type="http://schemas.openxmlformats.org/officeDocument/2006/relationships/oleObject" Target="../embeddings/oleObject1.bin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Title 1"/>
          <p:cNvSpPr txBox="1">
            <a:spLocks/>
          </p:cNvSpPr>
          <p:nvPr/>
        </p:nvSpPr>
        <p:spPr bwMode="auto">
          <a:xfrm>
            <a:off x="411245" y="2272603"/>
            <a:ext cx="7883549" cy="877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ct val="85000"/>
              </a:lnSpc>
            </a:pPr>
            <a:r>
              <a:rPr lang="en-US" sz="3000" dirty="0">
                <a:solidFill>
                  <a:srgbClr val="333399"/>
                </a:solidFill>
                <a:latin typeface="Lucida Sans" pitchFamily="34" charset="0"/>
              </a:rPr>
              <a:t>Data and analysis: </a:t>
            </a:r>
            <a:r>
              <a:rPr lang="en-US" sz="3000" dirty="0" err="1">
                <a:solidFill>
                  <a:srgbClr val="333399"/>
                </a:solidFill>
                <a:latin typeface="Lucida Sans" pitchFamily="34" charset="0"/>
              </a:rPr>
              <a:t>maximising</a:t>
            </a:r>
            <a:r>
              <a:rPr lang="en-US" sz="3000" dirty="0">
                <a:solidFill>
                  <a:srgbClr val="333399"/>
                </a:solidFill>
                <a:latin typeface="Lucida Sans" pitchFamily="34" charset="0"/>
              </a:rPr>
              <a:t> the impact of </a:t>
            </a:r>
            <a:r>
              <a:rPr lang="en-US" sz="3000" dirty="0" smtClean="0">
                <a:solidFill>
                  <a:srgbClr val="333399"/>
                </a:solidFill>
                <a:latin typeface="Lucida Sans" pitchFamily="34" charset="0"/>
              </a:rPr>
              <a:t>photons and neutrons</a:t>
            </a:r>
            <a:endParaRPr lang="en-US" sz="3000" dirty="0">
              <a:solidFill>
                <a:srgbClr val="333399"/>
              </a:solidFill>
              <a:latin typeface="Lucida Sans" pitchFamily="34" charset="0"/>
            </a:endParaRPr>
          </a:p>
        </p:txBody>
      </p:sp>
      <p:sp>
        <p:nvSpPr>
          <p:cNvPr id="7170" name="Subtitle 2"/>
          <p:cNvSpPr txBox="1">
            <a:spLocks/>
          </p:cNvSpPr>
          <p:nvPr/>
        </p:nvSpPr>
        <p:spPr bwMode="auto">
          <a:xfrm>
            <a:off x="411245" y="4234753"/>
            <a:ext cx="8018407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lnSpc>
                <a:spcPct val="90000"/>
              </a:lnSpc>
              <a:spcBef>
                <a:spcPts val="1400"/>
              </a:spcBef>
              <a:buClr>
                <a:srgbClr val="006C3A"/>
              </a:buClr>
              <a:buFont typeface="Arial" pitchFamily="34" charset="0"/>
              <a:buNone/>
            </a:pPr>
            <a:r>
              <a:rPr lang="en-US" sz="2000" dirty="0">
                <a:solidFill>
                  <a:srgbClr val="333399"/>
                </a:solidFill>
                <a:latin typeface="Lucida Sans" pitchFamily="34" charset="0"/>
              </a:rPr>
              <a:t>Robert </a:t>
            </a:r>
            <a:r>
              <a:rPr lang="en-US" sz="2000" dirty="0" smtClean="0">
                <a:solidFill>
                  <a:srgbClr val="333399"/>
                </a:solidFill>
                <a:latin typeface="Lucida Sans" pitchFamily="34" charset="0"/>
              </a:rPr>
              <a:t>McGreevy</a:t>
            </a:r>
            <a:endParaRPr lang="en-US" sz="2000" dirty="0">
              <a:solidFill>
                <a:srgbClr val="333399"/>
              </a:solidFill>
              <a:latin typeface="Lucida Sans" pitchFamily="34" charset="0"/>
            </a:endParaRPr>
          </a:p>
        </p:txBody>
      </p:sp>
    </p:spTree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4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23900" y="1643080"/>
            <a:ext cx="7696200" cy="4357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6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27213" y="2414606"/>
            <a:ext cx="5489575" cy="3657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43" name="Rectangle 8"/>
          <p:cNvSpPr>
            <a:spLocks noChangeArrowheads="1"/>
          </p:cNvSpPr>
          <p:nvPr/>
        </p:nvSpPr>
        <p:spPr bwMode="auto">
          <a:xfrm>
            <a:off x="250001" y="1454995"/>
            <a:ext cx="8643998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333399"/>
                </a:solidFill>
                <a:latin typeface="+mn-lt"/>
              </a:rPr>
              <a:t>If you bought a premium-class automobile recently, </a:t>
            </a:r>
            <a:r>
              <a:rPr lang="en-US" altLang="en-US" sz="1600" dirty="0">
                <a:solidFill>
                  <a:srgbClr val="333399"/>
                </a:solidFill>
                <a:latin typeface="+mn-lt"/>
              </a:rPr>
              <a:t>”</a:t>
            </a:r>
            <a:r>
              <a:rPr lang="en-US" sz="1600" dirty="0">
                <a:solidFill>
                  <a:srgbClr val="333399"/>
                </a:solidFill>
                <a:latin typeface="+mn-lt"/>
              </a:rPr>
              <a:t>it probably contains close to 100 million lines of software code,</a:t>
            </a:r>
            <a:r>
              <a:rPr lang="en-US" altLang="en-US" sz="1600" dirty="0">
                <a:solidFill>
                  <a:srgbClr val="333399"/>
                </a:solidFill>
                <a:latin typeface="+mn-lt"/>
              </a:rPr>
              <a:t>”</a:t>
            </a:r>
            <a:r>
              <a:rPr lang="en-US" sz="1600" dirty="0">
                <a:solidFill>
                  <a:srgbClr val="333399"/>
                </a:solidFill>
                <a:latin typeface="+mn-lt"/>
              </a:rPr>
              <a:t> says Manfred </a:t>
            </a:r>
            <a:r>
              <a:rPr lang="en-US" sz="1600" dirty="0" err="1">
                <a:solidFill>
                  <a:srgbClr val="333399"/>
                </a:solidFill>
                <a:latin typeface="+mn-lt"/>
              </a:rPr>
              <a:t>Broy</a:t>
            </a:r>
            <a:r>
              <a:rPr lang="en-US" sz="1600" dirty="0">
                <a:solidFill>
                  <a:srgbClr val="333399"/>
                </a:solidFill>
                <a:latin typeface="+mn-lt"/>
              </a:rPr>
              <a:t>, a professor of informatics at Technical University, Munich, and a leading expert on software in cars.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6191273"/>
            <a:ext cx="8229600" cy="523875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+mn-lt"/>
                <a:ea typeface="+mj-ea"/>
                <a:cs typeface="Arial" pitchFamily="34" charset="0"/>
              </a:rPr>
              <a:t>The world has changed …</a:t>
            </a:r>
          </a:p>
        </p:txBody>
      </p:sp>
    </p:spTree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6" descr="IMAGE_0002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43200" y="993775"/>
            <a:ext cx="3657600" cy="2130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2" name="Group 16"/>
          <p:cNvGrpSpPr>
            <a:grpSpLocks/>
          </p:cNvGrpSpPr>
          <p:nvPr/>
        </p:nvGrpSpPr>
        <p:grpSpPr bwMode="auto">
          <a:xfrm>
            <a:off x="381000" y="3505200"/>
            <a:ext cx="4572000" cy="2266950"/>
            <a:chOff x="285720" y="4286256"/>
            <a:chExt cx="5321300" cy="3130550"/>
          </a:xfrm>
        </p:grpSpPr>
        <p:pic>
          <p:nvPicPr>
            <p:cNvPr id="11269" name="Picture 11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85720" y="42862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70" name="Picture 11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38120" y="44386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71" name="Picture 11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90520" y="45910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72" name="Picture 11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42920" y="47434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73" name="Picture 11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895320" y="48958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74" name="Picture 11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047720" y="50482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75" name="Picture 11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200120" y="52006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76" name="Picture 15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352520" y="53530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77" name="Picture 11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504920" y="55054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278" name="Picture 11" descr="IBMcard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1657320" y="5657856"/>
              <a:ext cx="3949700" cy="17589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pic>
        <p:nvPicPr>
          <p:cNvPr id="11268" name="Picture 10" descr="pdp11-4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867400" y="3505200"/>
            <a:ext cx="2768600" cy="2214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C:\Documents and Settings\rib76\My Documents\My_Docs\My Pictures\LET tank\09EC1111 ISIS TS2 build 24 Feb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0013" y="2819400"/>
            <a:ext cx="8943975" cy="314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TextBox 22"/>
          <p:cNvSpPr txBox="1"/>
          <p:nvPr/>
        </p:nvSpPr>
        <p:spPr>
          <a:xfrm>
            <a:off x="3286125" y="4891088"/>
            <a:ext cx="928688" cy="10160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0" hangingPunct="0">
              <a:defRPr/>
            </a:pPr>
            <a:r>
              <a:rPr lang="en-GB" sz="6000" dirty="0">
                <a:solidFill>
                  <a:srgbClr val="000000"/>
                </a:solidFill>
                <a:latin typeface="Lucida Grande" pitchFamily="84" charset="0"/>
                <a:ea typeface="ヒラギノ角ゴ Pro W3" charset="0"/>
                <a:sym typeface="Webdings"/>
              </a:rPr>
              <a:t></a:t>
            </a:r>
            <a:endParaRPr lang="en-GB" sz="6000" dirty="0">
              <a:solidFill>
                <a:srgbClr val="000000"/>
              </a:solidFill>
              <a:latin typeface="Lucida Grande" pitchFamily="84" charset="0"/>
              <a:ea typeface="ヒラギノ角ゴ Pro W3" charset="0"/>
            </a:endParaRPr>
          </a:p>
        </p:txBody>
      </p:sp>
      <p:pic>
        <p:nvPicPr>
          <p:cNvPr id="12292" name="Picture 11"/>
          <p:cNvPicPr>
            <a:picLocks noChangeAspect="1" noChangeArrowheads="1"/>
          </p:cNvPicPr>
          <p:nvPr/>
        </p:nvPicPr>
        <p:blipFill>
          <a:blip r:embed="rId3" cstate="print"/>
          <a:srcRect l="21429" t="8929" r="16965"/>
          <a:stretch>
            <a:fillRect/>
          </a:stretch>
        </p:blipFill>
        <p:spPr bwMode="auto">
          <a:xfrm>
            <a:off x="7058025" y="457200"/>
            <a:ext cx="1857375" cy="2214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293" name="Picture 28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52813" y="914400"/>
            <a:ext cx="2238375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7200" y="6191273"/>
            <a:ext cx="8229600" cy="523875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+mn-lt"/>
                <a:ea typeface="+mj-ea"/>
                <a:cs typeface="Arial" pitchFamily="34" charset="0"/>
              </a:rPr>
              <a:t>The world has changed …</a:t>
            </a:r>
          </a:p>
        </p:txBody>
      </p:sp>
    </p:spTree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44" descr="sns-7581-200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25763" y="1071546"/>
            <a:ext cx="3292475" cy="2190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6" name="Picture 45" descr="magnet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000500" y="3759395"/>
            <a:ext cx="1143000" cy="849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3318" name="Object 46"/>
          <p:cNvGraphicFramePr>
            <a:graphicFrameLocks noChangeAspect="1"/>
          </p:cNvGraphicFramePr>
          <p:nvPr/>
        </p:nvGraphicFramePr>
        <p:xfrm>
          <a:off x="4437857" y="5105807"/>
          <a:ext cx="268287" cy="304800"/>
        </p:xfrm>
        <a:graphic>
          <a:graphicData uri="http://schemas.openxmlformats.org/presentationml/2006/ole">
            <p:oleObj spid="_x0000_s25602" name="Picture" r:id="rId5" imgW="3029712" imgH="4334256" progId="Word.Picture.8">
              <p:embed/>
            </p:oleObj>
          </a:graphicData>
        </a:graphic>
      </p:graphicFrame>
      <p:pic>
        <p:nvPicPr>
          <p:cNvPr id="13320" name="Picture 47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495800" y="5907706"/>
            <a:ext cx="152400" cy="130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79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4839" y="1428736"/>
            <a:ext cx="7734322" cy="51326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/>
        </p:nvSpPr>
        <p:spPr bwMode="auto">
          <a:xfrm>
            <a:off x="593186" y="2545447"/>
            <a:ext cx="7957628" cy="232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457200" indent="-457200" eaLnBrk="0" hangingPunct="0">
              <a:spcAft>
                <a:spcPts val="600"/>
              </a:spcAft>
              <a:buFont typeface="+mj-lt"/>
              <a:buAutoNum type="arabicPeriod"/>
            </a:pPr>
            <a:r>
              <a:rPr lang="sv-SE" sz="2000" dirty="0" smtClean="0">
                <a:solidFill>
                  <a:srgbClr val="333399"/>
                </a:solidFill>
                <a:latin typeface="Lucida Sans" pitchFamily="34" charset="0"/>
              </a:rPr>
              <a:t>Data reduction (Mantid)</a:t>
            </a:r>
          </a:p>
          <a:p>
            <a:pPr marL="457200" indent="-457200" eaLnBrk="0" hangingPunct="0">
              <a:spcAft>
                <a:spcPts val="600"/>
              </a:spcAft>
              <a:buFont typeface="+mj-lt"/>
              <a:buAutoNum type="arabicPeriod"/>
            </a:pPr>
            <a:r>
              <a:rPr lang="sv-SE" sz="2000" dirty="0" smtClean="0">
                <a:solidFill>
                  <a:srgbClr val="333399"/>
                </a:solidFill>
                <a:latin typeface="Lucida Sans" pitchFamily="34" charset="0"/>
              </a:rPr>
              <a:t>Data analysis </a:t>
            </a:r>
            <a:r>
              <a:rPr lang="sv-SE" sz="2000" dirty="0" smtClean="0">
                <a:solidFill>
                  <a:srgbClr val="333399"/>
                </a:solidFill>
                <a:latin typeface="Lucida Sans" pitchFamily="34" charset="0"/>
              </a:rPr>
              <a:t>and modelling (GSAS</a:t>
            </a:r>
            <a:r>
              <a:rPr lang="sv-SE" sz="2000" dirty="0" smtClean="0">
                <a:solidFill>
                  <a:srgbClr val="333399"/>
                </a:solidFill>
                <a:latin typeface="Lucida Sans" pitchFamily="34" charset="0"/>
              </a:rPr>
              <a:t>, EPSR, RMC, Tobyfit ...) </a:t>
            </a:r>
          </a:p>
          <a:p>
            <a:pPr marL="457200" indent="-457200" eaLnBrk="0" hangingPunct="0">
              <a:spcAft>
                <a:spcPts val="600"/>
              </a:spcAft>
              <a:buFont typeface="+mj-lt"/>
              <a:buAutoNum type="arabicPeriod"/>
            </a:pPr>
            <a:r>
              <a:rPr lang="sv-SE" sz="2000" dirty="0" smtClean="0">
                <a:solidFill>
                  <a:srgbClr val="333399"/>
                </a:solidFill>
                <a:latin typeface="Lucida Sans" pitchFamily="34" charset="0"/>
              </a:rPr>
              <a:t>Simulation (MD, DFT ...) and theory</a:t>
            </a:r>
          </a:p>
          <a:p>
            <a:pPr marL="457200" indent="-457200" eaLnBrk="0" hangingPunct="0">
              <a:spcAft>
                <a:spcPts val="600"/>
              </a:spcAft>
              <a:buFont typeface="+mj-lt"/>
              <a:buAutoNum type="arabicPeriod"/>
            </a:pPr>
            <a:r>
              <a:rPr lang="sv-SE" sz="2000" dirty="0" smtClean="0">
                <a:solidFill>
                  <a:srgbClr val="333399"/>
                </a:solidFill>
                <a:latin typeface="Lucida Sans" pitchFamily="34" charset="0"/>
              </a:rPr>
              <a:t>Data management</a:t>
            </a:r>
          </a:p>
          <a:p>
            <a:pPr marL="457200" indent="-457200" eaLnBrk="0" hangingPunct="0">
              <a:spcAft>
                <a:spcPts val="600"/>
              </a:spcAft>
              <a:buFont typeface="+mj-lt"/>
              <a:buAutoNum type="arabicPeriod"/>
            </a:pPr>
            <a:r>
              <a:rPr lang="sv-SE" sz="2000" dirty="0" smtClean="0">
                <a:solidFill>
                  <a:srgbClr val="333399"/>
                </a:solidFill>
                <a:latin typeface="Lucida Sans" pitchFamily="34" charset="0"/>
              </a:rPr>
              <a:t>Instrument control and user interfaces</a:t>
            </a:r>
          </a:p>
          <a:p>
            <a:pPr marL="457200" indent="-457200" eaLnBrk="0" hangingPunct="0">
              <a:spcAft>
                <a:spcPts val="600"/>
              </a:spcAft>
              <a:buFont typeface="+mj-lt"/>
              <a:buAutoNum type="arabicPeriod"/>
            </a:pPr>
            <a:r>
              <a:rPr lang="sv-SE" sz="2000" dirty="0" smtClean="0">
                <a:solidFill>
                  <a:srgbClr val="333399"/>
                </a:solidFill>
                <a:latin typeface="Lucida Sans" pitchFamily="34" charset="0"/>
              </a:rPr>
              <a:t>Instrument/source simulation</a:t>
            </a:r>
            <a:endParaRPr lang="sv-SE" sz="2000" dirty="0">
              <a:solidFill>
                <a:srgbClr val="333399"/>
              </a:solidFill>
              <a:latin typeface="Lucida Sans" pitchFamily="34" charset="0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457200" y="6191273"/>
            <a:ext cx="8229600" cy="523875"/>
          </a:xfrm>
          <a:prstGeom prst="rect">
            <a:avLst/>
          </a:prstGeom>
        </p:spPr>
        <p:txBody>
          <a:bodyPr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rgbClr val="333399"/>
                </a:solidFill>
                <a:effectLst/>
                <a:uLnTx/>
                <a:uFillTx/>
                <a:latin typeface="+mn-lt"/>
                <a:ea typeface="+mj-ea"/>
                <a:cs typeface="Arial" pitchFamily="34" charset="0"/>
              </a:rPr>
              <a:t>The </a:t>
            </a:r>
            <a:r>
              <a:rPr lang="en-US" sz="2800" kern="0" dirty="0" smtClean="0">
                <a:solidFill>
                  <a:srgbClr val="333399"/>
                </a:solidFill>
                <a:latin typeface="+mn-lt"/>
                <a:ea typeface="+mj-ea"/>
                <a:cs typeface="Arial" pitchFamily="34" charset="0"/>
              </a:rPr>
              <a:t>scope</a:t>
            </a:r>
            <a:endParaRPr kumimoji="0" lang="en-US" sz="2800" b="0" i="0" u="none" strike="noStrike" kern="0" cap="none" spc="0" normalizeH="0" baseline="0" noProof="0" dirty="0" smtClean="0">
              <a:ln>
                <a:noFill/>
              </a:ln>
              <a:solidFill>
                <a:srgbClr val="333399"/>
              </a:solidFill>
              <a:effectLst/>
              <a:uLnTx/>
              <a:uFillTx/>
              <a:latin typeface="+mn-lt"/>
              <a:ea typeface="+mj-ea"/>
              <a:cs typeface="Arial" pitchFamily="34" charset="0"/>
            </a:endParaRPr>
          </a:p>
        </p:txBody>
      </p:sp>
    </p:spTree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381000" y="1427584"/>
            <a:ext cx="8229600" cy="3657600"/>
          </a:xfrm>
          <a:prstGeom prst="rect">
            <a:avLst/>
          </a:prstGeom>
        </p:spPr>
        <p:txBody>
          <a:bodyPr anchor="ctr"/>
          <a:lstStyle/>
          <a:p>
            <a:pPr marL="342900" indent="-34290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333399"/>
                </a:solidFill>
                <a:latin typeface="+mn-lt"/>
                <a:cs typeface="Arial" pitchFamily="34" charset="0"/>
              </a:rPr>
              <a:t>Currently there are more </a:t>
            </a:r>
            <a:r>
              <a:rPr lang="en-US" sz="2000" dirty="0" smtClean="0">
                <a:solidFill>
                  <a:srgbClr val="333399"/>
                </a:solidFill>
                <a:latin typeface="+mn-lt"/>
                <a:cs typeface="Arial" pitchFamily="34" charset="0"/>
              </a:rPr>
              <a:t>cost effective efficiency/capability </a:t>
            </a:r>
            <a:r>
              <a:rPr lang="en-US" sz="2000" dirty="0">
                <a:solidFill>
                  <a:srgbClr val="333399"/>
                </a:solidFill>
                <a:latin typeface="+mn-lt"/>
                <a:cs typeface="Arial" pitchFamily="34" charset="0"/>
              </a:rPr>
              <a:t>gains to be made in </a:t>
            </a:r>
            <a:r>
              <a:rPr lang="en-US" sz="2000" dirty="0" smtClean="0">
                <a:solidFill>
                  <a:srgbClr val="333399"/>
                </a:solidFill>
                <a:latin typeface="+mn-lt"/>
                <a:cs typeface="Arial" pitchFamily="34" charset="0"/>
              </a:rPr>
              <a:t>photons and neutrons </a:t>
            </a:r>
            <a:r>
              <a:rPr lang="en-US" sz="2000" dirty="0">
                <a:solidFill>
                  <a:srgbClr val="333399"/>
                </a:solidFill>
                <a:latin typeface="+mn-lt"/>
                <a:cs typeface="Arial" pitchFamily="34" charset="0"/>
              </a:rPr>
              <a:t>through improved software and data management than through improved sources and instruments</a:t>
            </a:r>
          </a:p>
          <a:p>
            <a:pPr marL="342900" indent="-34290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333399"/>
                </a:solidFill>
                <a:latin typeface="+mn-lt"/>
                <a:cs typeface="Arial" pitchFamily="34" charset="0"/>
              </a:rPr>
              <a:t>Most of the necessary technologies already exist, it just requires the necessary (ongoing) investment </a:t>
            </a:r>
            <a:r>
              <a:rPr lang="en-US" sz="2000" dirty="0" smtClean="0">
                <a:solidFill>
                  <a:srgbClr val="333399"/>
                </a:solidFill>
                <a:latin typeface="+mn-lt"/>
                <a:cs typeface="Arial" pitchFamily="34" charset="0"/>
              </a:rPr>
              <a:t>… How do we achieve this in a ‘flat cash’ world?</a:t>
            </a:r>
            <a:endParaRPr lang="en-US" sz="2000" dirty="0">
              <a:solidFill>
                <a:srgbClr val="333399"/>
              </a:solidFill>
              <a:latin typeface="+mn-lt"/>
              <a:cs typeface="Arial" pitchFamily="34" charset="0"/>
            </a:endParaRPr>
          </a:p>
          <a:p>
            <a:pPr marL="342900" indent="-342900">
              <a:spcAft>
                <a:spcPts val="1200"/>
              </a:spcAft>
              <a:buFont typeface="Arial" pitchFamily="34" charset="0"/>
              <a:buChar char="•"/>
            </a:pPr>
            <a:r>
              <a:rPr lang="en-US" sz="2000" dirty="0">
                <a:solidFill>
                  <a:srgbClr val="333399"/>
                </a:solidFill>
                <a:latin typeface="+mn-lt"/>
                <a:cs typeface="Arial" pitchFamily="34" charset="0"/>
              </a:rPr>
              <a:t>Most (new) users are from the </a:t>
            </a:r>
            <a:r>
              <a:rPr lang="en-US" sz="2000" dirty="0" err="1">
                <a:solidFill>
                  <a:srgbClr val="333399"/>
                </a:solidFill>
                <a:latin typeface="+mn-lt"/>
                <a:cs typeface="Arial" pitchFamily="34" charset="0"/>
              </a:rPr>
              <a:t>iPad</a:t>
            </a:r>
            <a:r>
              <a:rPr lang="en-US" sz="2000" dirty="0">
                <a:solidFill>
                  <a:srgbClr val="333399"/>
                </a:solidFill>
                <a:latin typeface="+mn-lt"/>
                <a:cs typeface="Arial" pitchFamily="34" charset="0"/>
              </a:rPr>
              <a:t>/</a:t>
            </a:r>
            <a:r>
              <a:rPr lang="en-US" sz="2000" dirty="0" err="1">
                <a:solidFill>
                  <a:srgbClr val="333399"/>
                </a:solidFill>
                <a:latin typeface="+mn-lt"/>
                <a:cs typeface="Arial" pitchFamily="34" charset="0"/>
              </a:rPr>
              <a:t>Youtube</a:t>
            </a:r>
            <a:r>
              <a:rPr lang="en-US" sz="2000" dirty="0">
                <a:solidFill>
                  <a:srgbClr val="333399"/>
                </a:solidFill>
                <a:latin typeface="+mn-lt"/>
                <a:cs typeface="Arial" pitchFamily="34" charset="0"/>
              </a:rPr>
              <a:t> generation …</a:t>
            </a:r>
          </a:p>
          <a:p>
            <a:pPr marL="342900" indent="-342900">
              <a:spcAft>
                <a:spcPts val="1200"/>
              </a:spcAft>
              <a:buFont typeface="Arial" pitchFamily="34" charset="0"/>
              <a:buChar char="•"/>
            </a:pPr>
            <a:endParaRPr lang="en-US" sz="2000" dirty="0">
              <a:solidFill>
                <a:srgbClr val="333399"/>
              </a:solidFill>
              <a:latin typeface="+mn-lt"/>
              <a:cs typeface="Arial" pitchFamily="34" charset="0"/>
            </a:endParaRPr>
          </a:p>
        </p:txBody>
      </p:sp>
      <p:pic>
        <p:nvPicPr>
          <p:cNvPr id="44035" name="Picture 2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90800" y="4646633"/>
            <a:ext cx="3962400" cy="171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slow">
    <p:split orient="vert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Lucida Sans"/>
        <a:ea typeface="ヒラギノ角ゴ Pro W3"/>
        <a:cs typeface=""/>
      </a:majorFont>
      <a:minorFont>
        <a:latin typeface="Lucida Sans"/>
        <a:ea typeface="ヒラギノ角ゴ Pro W3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Grande" pitchFamily="84" charset="0"/>
            <a:ea typeface="ヒラギノ角ゴ Pro W3" pitchFamily="84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Grande" pitchFamily="84" charset="0"/>
            <a:ea typeface="ヒラギノ角ゴ Pro W3" pitchFamily="84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2939</TotalTime>
  <Words>175</Words>
  <Application>Microsoft Office PowerPoint</Application>
  <PresentationFormat>On-screen Show (4:3)</PresentationFormat>
  <Paragraphs>17</Paragraphs>
  <Slides>9</Slides>
  <Notes>2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Blank Presentation</vt:lpstr>
      <vt:lpstr>Picture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BMB Ltd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Liane Willington</dc:creator>
  <cp:lastModifiedBy>rlm39</cp:lastModifiedBy>
  <cp:revision>327</cp:revision>
  <dcterms:created xsi:type="dcterms:W3CDTF">2007-03-15T09:55:48Z</dcterms:created>
  <dcterms:modified xsi:type="dcterms:W3CDTF">2012-11-04T17:01:53Z</dcterms:modified>
</cp:coreProperties>
</file>

<file path=docProps/thumbnail.jpeg>
</file>